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77" r:id="rId2"/>
  </p:sldMasterIdLst>
  <p:notesMasterIdLst>
    <p:notesMasterId r:id="rId47"/>
  </p:notesMasterIdLst>
  <p:sldIdLst>
    <p:sldId id="287" r:id="rId3"/>
    <p:sldId id="293" r:id="rId4"/>
    <p:sldId id="257" r:id="rId5"/>
    <p:sldId id="258" r:id="rId6"/>
    <p:sldId id="259" r:id="rId7"/>
    <p:sldId id="260" r:id="rId8"/>
    <p:sldId id="261" r:id="rId9"/>
    <p:sldId id="288" r:id="rId10"/>
    <p:sldId id="306" r:id="rId11"/>
    <p:sldId id="263" r:id="rId12"/>
    <p:sldId id="262" r:id="rId13"/>
    <p:sldId id="277" r:id="rId14"/>
    <p:sldId id="294" r:id="rId15"/>
    <p:sldId id="295" r:id="rId16"/>
    <p:sldId id="296" r:id="rId17"/>
    <p:sldId id="297" r:id="rId18"/>
    <p:sldId id="299" r:id="rId19"/>
    <p:sldId id="300" r:id="rId20"/>
    <p:sldId id="266" r:id="rId21"/>
    <p:sldId id="265" r:id="rId22"/>
    <p:sldId id="264" r:id="rId23"/>
    <p:sldId id="290" r:id="rId24"/>
    <p:sldId id="301" r:id="rId25"/>
    <p:sldId id="269" r:id="rId26"/>
    <p:sldId id="272" r:id="rId27"/>
    <p:sldId id="273" r:id="rId28"/>
    <p:sldId id="270" r:id="rId29"/>
    <p:sldId id="271" r:id="rId30"/>
    <p:sldId id="268" r:id="rId31"/>
    <p:sldId id="304" r:id="rId32"/>
    <p:sldId id="291" r:id="rId33"/>
    <p:sldId id="302" r:id="rId34"/>
    <p:sldId id="303" r:id="rId35"/>
    <p:sldId id="275" r:id="rId36"/>
    <p:sldId id="276" r:id="rId37"/>
    <p:sldId id="307" r:id="rId38"/>
    <p:sldId id="308" r:id="rId39"/>
    <p:sldId id="309" r:id="rId40"/>
    <p:sldId id="285" r:id="rId41"/>
    <p:sldId id="279" r:id="rId42"/>
    <p:sldId id="283" r:id="rId43"/>
    <p:sldId id="305" r:id="rId44"/>
    <p:sldId id="292" r:id="rId45"/>
    <p:sldId id="310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03" autoAdjust="0"/>
    <p:restoredTop sz="94660"/>
  </p:normalViewPr>
  <p:slideViewPr>
    <p:cSldViewPr snapToGrid="0">
      <p:cViewPr varScale="1">
        <p:scale>
          <a:sx n="74" d="100"/>
          <a:sy n="74" d="100"/>
        </p:scale>
        <p:origin x="13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5599F3-F377-472D-8799-8FC1C81C1ABC}" type="datetimeFigureOut">
              <a:rPr lang="ru-RU" smtClean="0"/>
              <a:t>25.11.2019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694FCE-A498-48B1-8BF9-9B9589777A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0816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ru-RU" altLang="ru-RU">
              <a:ea typeface="ＭＳ Ｐゴシック" panose="020B0600070205080204" pitchFamily="34" charset="-128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EFEEC8-6234-4CBF-9F6C-5441A1A5AF8A}" type="slidenum">
              <a:rPr kumimoji="0" lang="en-US" alt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7781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ru-RU" altLang="ru-RU">
              <a:ea typeface="ＭＳ Ｐゴシック" panose="020B0600070205080204" pitchFamily="34" charset="-128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EFEEC8-6234-4CBF-9F6C-5441A1A5AF8A}" type="slidenum">
              <a:rPr kumimoji="0" lang="en-US" alt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7893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C69326-35B5-4F7A-A9A0-679116ED81DF}" type="datetime1">
              <a:rPr lang="en-US" altLang="ru-RU" smtClean="0"/>
              <a:t>11/25/2019</a:t>
            </a:fld>
            <a:endParaRPr lang="en-US" alt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AE7E78-2F8E-4032-A8B8-57C23029E917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  <p:sp>
        <p:nvSpPr>
          <p:cNvPr id="8" name="Title Placeholder 6"/>
          <p:cNvSpPr txBox="1">
            <a:spLocks/>
          </p:cNvSpPr>
          <p:nvPr userDrawn="1"/>
        </p:nvSpPr>
        <p:spPr>
          <a:xfrm>
            <a:off x="457200" y="307356"/>
            <a:ext cx="82296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ru-RU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0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000"/>
            </a:lvl2pPr>
            <a:lvl3pPr>
              <a:defRPr sz="14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0DB631-3624-4264-853C-39A529804CF8}" type="datetime1">
              <a:rPr lang="en-US" altLang="ru-RU" smtClean="0"/>
              <a:t>11/25/2019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D7F50-8612-4872-B38F-3286F69D0E18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  <p:sp>
        <p:nvSpPr>
          <p:cNvPr id="8" name="Title Placeholder 6"/>
          <p:cNvSpPr>
            <a:spLocks noGrp="1"/>
          </p:cNvSpPr>
          <p:nvPr>
            <p:ph type="title"/>
          </p:nvPr>
        </p:nvSpPr>
        <p:spPr>
          <a:xfrm>
            <a:off x="457200" y="307356"/>
            <a:ext cx="82296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393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D0CE-5915-4D67-92C6-35DCD1A985C3}" type="datetime1">
              <a:rPr lang="en-US" smtClean="0"/>
              <a:t>11/25/2019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9115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163952-92F8-42A8-A6AA-95A7D1D3E47D}" type="datetime1">
              <a:rPr lang="en-US" altLang="ru-RU" smtClean="0"/>
              <a:t>11/25/2019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FF0448-F3B1-4062-B66A-9DA1239BF297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345124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B46F13-257F-4356-B3C6-BC7C9F8B77C4}" type="datetime1">
              <a:rPr lang="en-US" altLang="ru-RU" smtClean="0"/>
              <a:t>11/25/2019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AFC8A8-551A-4201-BE66-ECB93A0A1032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881859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96372-0D61-404D-919C-A85F0997F2E9}" type="datetime1">
              <a:rPr lang="en-US" smtClean="0"/>
              <a:t>11/25/2019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09BA9-6FA1-4EF7-956E-8792051A25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0421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457200" y="307356"/>
            <a:ext cx="82296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 dirty="0"/>
              <a:t>Click to edit Master text styles</a:t>
            </a:r>
          </a:p>
          <a:p>
            <a:pPr lvl="1"/>
            <a:r>
              <a:rPr lang="en-US" altLang="ru-RU" dirty="0"/>
              <a:t>Second level</a:t>
            </a:r>
          </a:p>
          <a:p>
            <a:pPr lvl="2"/>
            <a:r>
              <a:rPr lang="en-US" altLang="ru-RU" dirty="0"/>
              <a:t>Third level</a:t>
            </a:r>
          </a:p>
          <a:p>
            <a:pPr lvl="3"/>
            <a:r>
              <a:rPr lang="en-US" altLang="ru-RU" dirty="0"/>
              <a:t>Fourth level</a:t>
            </a:r>
          </a:p>
          <a:p>
            <a:pPr lvl="4"/>
            <a:r>
              <a:rPr lang="en-US" altLang="ru-RU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E2BB6C85-491E-4FD6-93F6-8EBFB65C634E}" type="datetime1">
              <a:rPr lang="en-US" altLang="ru-RU" smtClean="0"/>
              <a:t>11/25/2019</a:t>
            </a:fld>
            <a:endParaRPr lang="en-US" alt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AA693F9-B92E-4216-916B-51FDA3FE28FC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  <p:pic>
        <p:nvPicPr>
          <p:cNvPr id="1032" name="Изображение 8" descr="герб_простой_tinkoff.pdf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700" y="-73025"/>
            <a:ext cx="1143000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/>
          <p:cNvCxnSpPr/>
          <p:nvPr userDrawn="1"/>
        </p:nvCxnSpPr>
        <p:spPr>
          <a:xfrm>
            <a:off x="0" y="908720"/>
            <a:ext cx="9144000" cy="0"/>
          </a:xfrm>
          <a:prstGeom prst="line">
            <a:avLst/>
          </a:prstGeom>
          <a:ln w="38100">
            <a:solidFill>
              <a:srgbClr val="FFDD2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356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</p:sldLayoutIdLst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kumimoji="1" sz="2600" kern="1200">
          <a:solidFill>
            <a:schemeClr val="tx1"/>
          </a:solidFill>
          <a:latin typeface="Calibri"/>
          <a:ea typeface="ＭＳ Ｐゴシック" charset="0"/>
          <a:cs typeface="Calibri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Calibri"/>
          <a:ea typeface="ＭＳ Ｐゴシック" charset="0"/>
          <a:cs typeface="Calibri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Calibri"/>
          <a:ea typeface="ＭＳ Ｐゴシック" charset="0"/>
          <a:cs typeface="Calibri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Calibri"/>
          <a:ea typeface="ＭＳ Ｐゴシック" charset="0"/>
          <a:cs typeface="Calibri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 dirty="0"/>
              <a:t>Click to edit Master text styles</a:t>
            </a:r>
          </a:p>
          <a:p>
            <a:pPr lvl="1"/>
            <a:r>
              <a:rPr lang="en-US" altLang="ru-RU" dirty="0"/>
              <a:t>Second level</a:t>
            </a:r>
          </a:p>
          <a:p>
            <a:pPr lvl="2"/>
            <a:r>
              <a:rPr lang="en-US" altLang="ru-RU" dirty="0"/>
              <a:t>Third level</a:t>
            </a:r>
          </a:p>
          <a:p>
            <a:pPr lvl="3"/>
            <a:r>
              <a:rPr lang="en-US" altLang="ru-RU" dirty="0"/>
              <a:t>Fourth level</a:t>
            </a:r>
          </a:p>
          <a:p>
            <a:pPr lvl="4"/>
            <a:r>
              <a:rPr lang="en-US" altLang="ru-RU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>
              <a:defRPr/>
            </a:pPr>
            <a:fld id="{335C9DB3-4A73-473F-A251-472527E020DA}" type="datetime1">
              <a:rPr lang="en-US" altLang="ru-RU" smtClean="0"/>
              <a:t>11/25/2019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>
              <a:defRPr/>
            </a:pPr>
            <a:fld id="{9177BD9B-798D-48E0-9947-321836D842D0}" type="slidenum">
              <a:rPr lang="en-US" altLang="ru-RU" smtClean="0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735691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Calibri"/>
          <a:ea typeface="ＭＳ Ｐゴシック" charset="0"/>
          <a:cs typeface="Calibri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Calibri"/>
          <a:ea typeface="ＭＳ Ｐゴシック" charset="0"/>
          <a:cs typeface="Calibri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Calibri"/>
          <a:ea typeface="ＭＳ Ｐゴシック" charset="0"/>
          <a:cs typeface="Calibri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0" y="3645024"/>
            <a:ext cx="9144000" cy="2016224"/>
          </a:xfrm>
          <a:prstGeom prst="rect">
            <a:avLst/>
          </a:prstGeom>
          <a:solidFill>
            <a:srgbClr val="FFD823"/>
          </a:solidFill>
          <a:ln>
            <a:noFill/>
          </a:ln>
          <a:effectLst/>
        </p:spPr>
        <p:txBody>
          <a:bodyPr anchor="ctr"/>
          <a:lstStyle/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99" name="Title 1"/>
          <p:cNvSpPr>
            <a:spLocks noGrp="1"/>
          </p:cNvSpPr>
          <p:nvPr>
            <p:ph type="ctrTitle"/>
          </p:nvPr>
        </p:nvSpPr>
        <p:spPr>
          <a:xfrm>
            <a:off x="827584" y="4027164"/>
            <a:ext cx="8244408" cy="1346052"/>
          </a:xfrm>
        </p:spPr>
        <p:txBody>
          <a:bodyPr/>
          <a:lstStyle/>
          <a:p>
            <a:pPr algn="l" eaLnBrk="1" hangingPunct="1"/>
            <a:r>
              <a:rPr kumimoji="0" lang="en-US" altLang="ru-RU" sz="3600" smtClean="0">
                <a:latin typeface="Calibri"/>
                <a:ea typeface="ＭＳ Ｐゴシック" panose="020B0600070205080204" pitchFamily="34" charset="-128"/>
                <a:cs typeface="Calibri"/>
              </a:rPr>
              <a:t>PostgreSQL </a:t>
            </a:r>
            <a:r>
              <a:rPr kumimoji="0" lang="en-US" altLang="ru-RU" sz="3600" dirty="0" smtClean="0">
                <a:latin typeface="Calibri"/>
                <a:ea typeface="ＭＳ Ｐゴシック" panose="020B0600070205080204" pitchFamily="34" charset="-128"/>
                <a:cs typeface="Calibri"/>
              </a:rPr>
              <a:t/>
            </a:r>
            <a:br>
              <a:rPr kumimoji="0" lang="en-US" altLang="ru-RU" sz="3600" dirty="0" smtClean="0">
                <a:latin typeface="Calibri"/>
                <a:ea typeface="ＭＳ Ｐゴシック" panose="020B0600070205080204" pitchFamily="34" charset="-128"/>
                <a:cs typeface="Calibri"/>
              </a:rPr>
            </a:br>
            <a:r>
              <a:rPr kumimoji="0" lang="en-US" altLang="ru-RU" sz="3600" dirty="0" smtClean="0">
                <a:latin typeface="Calibri"/>
                <a:ea typeface="ＭＳ Ｐゴシック" panose="020B0600070205080204" pitchFamily="34" charset="-128"/>
                <a:cs typeface="Calibri"/>
              </a:rPr>
              <a:t>Under Pressure</a:t>
            </a:r>
            <a:endParaRPr kumimoji="0" lang="en-US" altLang="ru-RU" sz="3600" dirty="0">
              <a:latin typeface="Calibri"/>
              <a:ea typeface="ＭＳ Ｐゴシック" panose="020B0600070205080204" pitchFamily="34" charset="-128"/>
              <a:cs typeface="Calibri"/>
            </a:endParaRPr>
          </a:p>
        </p:txBody>
      </p:sp>
      <p:pic>
        <p:nvPicPr>
          <p:cNvPr id="1026" name="Picture 2" descr="https://upload.wikimedia.org/wikipedia/commons/c/c0/PSM_V10_D562_The_hindoo_earth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303" y="0"/>
            <a:ext cx="5199347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gerbi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85" y="855743"/>
            <a:ext cx="2168696" cy="193353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27584" y="5956652"/>
            <a:ext cx="2631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Евгений </a:t>
            </a:r>
            <a:r>
              <a:rPr lang="ru-RU" sz="2400" dirty="0" err="1" smtClean="0"/>
              <a:t>Фирстов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02450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 изобретать велосипед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036" y="1061819"/>
            <a:ext cx="5103116" cy="5361075"/>
          </a:xfrm>
          <a:prstGeom prst="rect">
            <a:avLst/>
          </a:prstGeom>
        </p:spPr>
      </p:pic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122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Неоптимальный </a:t>
            </a:r>
            <a:r>
              <a:rPr lang="en-US" dirty="0" smtClean="0"/>
              <a:t>SQL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61261"/>
            <a:ext cx="6971410" cy="299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6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Разбор каждого </a:t>
            </a:r>
            <a:r>
              <a:rPr lang="en-US" dirty="0" smtClean="0"/>
              <a:t>INSERT`</a:t>
            </a:r>
            <a:r>
              <a:rPr lang="ru-RU" dirty="0" smtClean="0"/>
              <a:t>а</a:t>
            </a:r>
            <a:endParaRPr lang="ru-RU" dirty="0"/>
          </a:p>
        </p:txBody>
      </p:sp>
      <p:pic>
        <p:nvPicPr>
          <p:cNvPr id="1026" name="Picture 2" descr="Fig. 3.1. Query Processing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253" y="1119211"/>
            <a:ext cx="5507834" cy="54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трелка влево 3"/>
          <p:cNvSpPr/>
          <p:nvPr/>
        </p:nvSpPr>
        <p:spPr>
          <a:xfrm>
            <a:off x="6432995" y="2273837"/>
            <a:ext cx="1171977" cy="476518"/>
          </a:xfrm>
          <a:prstGeom prst="lef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166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Разбор каждого </a:t>
            </a:r>
            <a:r>
              <a:rPr lang="en-US" dirty="0" smtClean="0"/>
              <a:t>INSERT`</a:t>
            </a:r>
            <a:r>
              <a:rPr lang="ru-RU" dirty="0" smtClean="0"/>
              <a:t>а</a:t>
            </a:r>
            <a:endParaRPr lang="ru-RU" dirty="0"/>
          </a:p>
        </p:txBody>
      </p:sp>
      <p:pic>
        <p:nvPicPr>
          <p:cNvPr id="1026" name="Picture 2" descr="Fig. 3.1. Query Processing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253" y="1119211"/>
            <a:ext cx="5507834" cy="54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трелка влево 3"/>
          <p:cNvSpPr/>
          <p:nvPr/>
        </p:nvSpPr>
        <p:spPr>
          <a:xfrm>
            <a:off x="6432995" y="2995054"/>
            <a:ext cx="1171977" cy="476518"/>
          </a:xfrm>
          <a:prstGeom prst="lef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99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Разбор каждого </a:t>
            </a:r>
            <a:r>
              <a:rPr lang="en-US" dirty="0" smtClean="0"/>
              <a:t>INSERT`</a:t>
            </a:r>
            <a:r>
              <a:rPr lang="ru-RU" dirty="0" smtClean="0"/>
              <a:t>а</a:t>
            </a:r>
            <a:endParaRPr lang="ru-RU" dirty="0"/>
          </a:p>
        </p:txBody>
      </p:sp>
      <p:pic>
        <p:nvPicPr>
          <p:cNvPr id="1026" name="Picture 2" descr="Fig. 3.1. Query Processing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253" y="1119211"/>
            <a:ext cx="5507834" cy="54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трелка влево 3"/>
          <p:cNvSpPr/>
          <p:nvPr/>
        </p:nvSpPr>
        <p:spPr>
          <a:xfrm>
            <a:off x="6432995" y="3729150"/>
            <a:ext cx="1171977" cy="476518"/>
          </a:xfrm>
          <a:prstGeom prst="lef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130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Разбор каждого </a:t>
            </a:r>
            <a:r>
              <a:rPr lang="en-US" dirty="0" smtClean="0"/>
              <a:t>INSERT`</a:t>
            </a:r>
            <a:r>
              <a:rPr lang="ru-RU" dirty="0" smtClean="0"/>
              <a:t>а</a:t>
            </a:r>
            <a:endParaRPr lang="ru-RU" dirty="0"/>
          </a:p>
        </p:txBody>
      </p:sp>
      <p:pic>
        <p:nvPicPr>
          <p:cNvPr id="1026" name="Picture 2" descr="Fig. 3.1. Query Processing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253" y="1119211"/>
            <a:ext cx="5507834" cy="54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трелка влево 3"/>
          <p:cNvSpPr/>
          <p:nvPr/>
        </p:nvSpPr>
        <p:spPr>
          <a:xfrm>
            <a:off x="6471632" y="4398851"/>
            <a:ext cx="1171977" cy="476518"/>
          </a:xfrm>
          <a:prstGeom prst="lef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950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Разбор каждого </a:t>
            </a:r>
            <a:r>
              <a:rPr lang="en-US" dirty="0" smtClean="0"/>
              <a:t>INSERT`</a:t>
            </a:r>
            <a:r>
              <a:rPr lang="ru-RU" dirty="0" smtClean="0"/>
              <a:t>а</a:t>
            </a:r>
            <a:endParaRPr lang="ru-RU" dirty="0"/>
          </a:p>
        </p:txBody>
      </p:sp>
      <p:pic>
        <p:nvPicPr>
          <p:cNvPr id="1026" name="Picture 2" descr="Fig. 3.1. Query Processing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253" y="1119211"/>
            <a:ext cx="5507834" cy="54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трелка влево 3"/>
          <p:cNvSpPr/>
          <p:nvPr/>
        </p:nvSpPr>
        <p:spPr>
          <a:xfrm>
            <a:off x="6484511" y="5132947"/>
            <a:ext cx="1171977" cy="476518"/>
          </a:xfrm>
          <a:prstGeom prst="lef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775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138"/>
            <a:ext cx="9144000" cy="5145129"/>
          </a:xfrm>
        </p:spPr>
      </p:pic>
    </p:spTree>
    <p:extLst>
      <p:ext uri="{BB962C8B-B14F-4D97-AF65-F5344CB8AC3E}">
        <p14:creationId xmlns:p14="http://schemas.microsoft.com/office/powerpoint/2010/main" val="344745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138"/>
            <a:ext cx="9144000" cy="5145129"/>
          </a:xfrm>
        </p:spPr>
      </p:pic>
    </p:spTree>
    <p:extLst>
      <p:ext uri="{BB962C8B-B14F-4D97-AF65-F5344CB8AC3E}">
        <p14:creationId xmlns:p14="http://schemas.microsoft.com/office/powerpoint/2010/main" val="168528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Процедура (функция) в </a:t>
            </a:r>
            <a:r>
              <a:rPr lang="en-US" dirty="0" smtClean="0"/>
              <a:t>PostgreSQL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89531"/>
            <a:ext cx="5818909" cy="530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4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postgresql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469" y="4566021"/>
            <a:ext cx="4455062" cy="274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Приложение: </a:t>
            </a:r>
            <a:r>
              <a:rPr lang="ru-RU" dirty="0" err="1" smtClean="0"/>
              <a:t>биллинг</a:t>
            </a:r>
            <a:r>
              <a:rPr lang="ru-RU" dirty="0" smtClean="0"/>
              <a:t> для звонков </a:t>
            </a:r>
            <a:r>
              <a:rPr lang="ru-RU" dirty="0" err="1" smtClean="0"/>
              <a:t>колл</a:t>
            </a:r>
            <a:r>
              <a:rPr lang="ru-RU" dirty="0" smtClean="0"/>
              <a:t>-центра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          </a:t>
            </a:r>
            <a:r>
              <a:rPr lang="ru-RU" sz="2400" dirty="0" smtClean="0"/>
              <a:t>Звонков – миллионы!</a:t>
            </a: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ru-RU" sz="2400" dirty="0" smtClean="0"/>
              <a:t>             </a:t>
            </a:r>
          </a:p>
          <a:p>
            <a:pPr marL="0" indent="0">
              <a:buNone/>
            </a:pPr>
            <a:r>
              <a:rPr lang="ru-RU" sz="2400" dirty="0"/>
              <a:t> </a:t>
            </a:r>
            <a:r>
              <a:rPr lang="ru-RU" sz="2400" dirty="0" smtClean="0"/>
              <a:t>             </a:t>
            </a:r>
            <a:r>
              <a:rPr lang="ru-RU" sz="2400" dirty="0" err="1" smtClean="0"/>
              <a:t>Конвеерная</a:t>
            </a:r>
            <a:r>
              <a:rPr lang="ru-RU" sz="2400" dirty="0" smtClean="0"/>
              <a:t> обработка</a:t>
            </a: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             </a:t>
            </a:r>
            <a:endParaRPr lang="ru-RU" sz="2400" dirty="0" smtClean="0"/>
          </a:p>
          <a:p>
            <a:pPr marL="0" indent="0">
              <a:buNone/>
            </a:pPr>
            <a:r>
              <a:rPr lang="ru-RU" sz="2400" dirty="0"/>
              <a:t> </a:t>
            </a:r>
            <a:r>
              <a:rPr lang="ru-RU" sz="2400" dirty="0" smtClean="0"/>
              <a:t>             </a:t>
            </a:r>
          </a:p>
          <a:p>
            <a:pPr marL="0" indent="0">
              <a:buNone/>
            </a:pPr>
            <a:r>
              <a:rPr lang="ru-RU" sz="2400" dirty="0"/>
              <a:t> </a:t>
            </a:r>
            <a:r>
              <a:rPr lang="ru-RU" sz="2400" dirty="0" smtClean="0"/>
              <a:t>             Нужно промежуточное хранилище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/>
              <a:t> </a:t>
            </a:r>
            <a:r>
              <a:rPr lang="ru-RU" dirty="0" smtClean="0"/>
              <a:t>         </a:t>
            </a:r>
            <a:endParaRPr lang="ru-RU" dirty="0"/>
          </a:p>
        </p:txBody>
      </p:sp>
      <p:pic>
        <p:nvPicPr>
          <p:cNvPr id="11" name="Picture 71" descr="иконки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08283"/>
            <a:ext cx="850900" cy="863600"/>
          </a:xfrm>
          <a:prstGeom prst="rect">
            <a:avLst/>
          </a:prstGeom>
        </p:spPr>
      </p:pic>
      <p:pic>
        <p:nvPicPr>
          <p:cNvPr id="9" name="Picture 60" descr="иконки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62" y="4134221"/>
            <a:ext cx="863600" cy="863600"/>
          </a:xfrm>
          <a:prstGeom prst="rect">
            <a:avLst/>
          </a:prstGeom>
        </p:spPr>
      </p:pic>
      <p:pic>
        <p:nvPicPr>
          <p:cNvPr id="8" name="Picture 38" descr="иконки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2833227"/>
            <a:ext cx="8636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0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Композитный тип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617" y="1365161"/>
            <a:ext cx="7286218" cy="498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7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936" y="0"/>
            <a:ext cx="7802064" cy="62587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52303" y="6209142"/>
            <a:ext cx="2073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Rows</a:t>
            </a:r>
            <a:endParaRPr lang="ru-RU" sz="24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238657" y="2834970"/>
            <a:ext cx="1550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Time (</a:t>
            </a:r>
            <a:r>
              <a:rPr lang="en-US" sz="2400" dirty="0" err="1" smtClean="0"/>
              <a:t>ms</a:t>
            </a:r>
            <a:r>
              <a:rPr lang="en-US" sz="2400" dirty="0" smtClean="0"/>
              <a:t>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98037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Обсуждение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88999" y="1600202"/>
            <a:ext cx="8130309" cy="4525963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Быстрая вставка – проблема решена</a:t>
            </a:r>
          </a:p>
          <a:p>
            <a:pPr marL="0" indent="0">
              <a:buNone/>
            </a:pPr>
            <a:r>
              <a:rPr lang="ru-RU" dirty="0" smtClean="0"/>
              <a:t>На других </a:t>
            </a:r>
            <a:r>
              <a:rPr lang="en-US" dirty="0" smtClean="0"/>
              <a:t>RDBMS </a:t>
            </a:r>
            <a:r>
              <a:rPr lang="ru-RU" dirty="0" smtClean="0"/>
              <a:t>можно также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Но есть и минус:</a:t>
            </a:r>
          </a:p>
          <a:p>
            <a:pPr marL="0" indent="0">
              <a:buNone/>
            </a:pPr>
            <a:r>
              <a:rPr lang="ru-RU" dirty="0" smtClean="0"/>
              <a:t>Много, много кода (процедуры на базе,</a:t>
            </a:r>
          </a:p>
          <a:p>
            <a:pPr marL="0" indent="0">
              <a:buNone/>
            </a:pPr>
            <a:r>
              <a:rPr lang="ru-RU" dirty="0"/>
              <a:t>к</a:t>
            </a:r>
            <a:r>
              <a:rPr lang="ru-RU" dirty="0" smtClean="0"/>
              <a:t>омпозитные типы, промежуточные модели и </a:t>
            </a:r>
            <a:r>
              <a:rPr lang="ru-RU" dirty="0" err="1" smtClean="0"/>
              <a:t>т.д</a:t>
            </a:r>
            <a:r>
              <a:rPr lang="ru-RU" dirty="0" smtClean="0"/>
              <a:t>)</a:t>
            </a:r>
            <a:endParaRPr lang="ru-RU" dirty="0"/>
          </a:p>
        </p:txBody>
      </p:sp>
      <p:pic>
        <p:nvPicPr>
          <p:cNvPr id="4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1675800"/>
            <a:ext cx="431800" cy="431800"/>
          </a:xfrm>
          <a:prstGeom prst="rect">
            <a:avLst/>
          </a:prstGeom>
        </p:spPr>
      </p:pic>
      <p:pic>
        <p:nvPicPr>
          <p:cNvPr id="5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2302896"/>
            <a:ext cx="431800" cy="431800"/>
          </a:xfrm>
          <a:prstGeom prst="rect">
            <a:avLst/>
          </a:prstGeom>
        </p:spPr>
      </p:pic>
      <p:pic>
        <p:nvPicPr>
          <p:cNvPr id="7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4030632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9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505"/>
            <a:ext cx="9143999" cy="6220409"/>
          </a:xfrm>
        </p:spPr>
      </p:pic>
    </p:spTree>
    <p:extLst>
      <p:ext uri="{BB962C8B-B14F-4D97-AF65-F5344CB8AC3E}">
        <p14:creationId xmlns:p14="http://schemas.microsoft.com/office/powerpoint/2010/main" val="87512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Бинарный импорт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2"/>
            <a:ext cx="8550784" cy="243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48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коде с использованием </a:t>
            </a:r>
            <a:r>
              <a:rPr lang="en-US" dirty="0" err="1" smtClean="0"/>
              <a:t>Npgsql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07" y="1600202"/>
            <a:ext cx="8668386" cy="260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83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коде с использованием </a:t>
            </a:r>
            <a:r>
              <a:rPr lang="en-US" dirty="0" err="1" smtClean="0"/>
              <a:t>Npgsql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36" y="1502453"/>
            <a:ext cx="8686800" cy="391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Заголовок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117" y="2873087"/>
            <a:ext cx="5467535" cy="1588131"/>
          </a:xfrm>
        </p:spPr>
      </p:pic>
    </p:spTree>
    <p:extLst>
      <p:ext uri="{BB962C8B-B14F-4D97-AF65-F5344CB8AC3E}">
        <p14:creationId xmlns:p14="http://schemas.microsoft.com/office/powerpoint/2010/main" val="341516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Данные</a:t>
            </a:r>
            <a:endParaRPr lang="ru-RU" dirty="0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7" y="1166658"/>
            <a:ext cx="6770291" cy="1392876"/>
          </a:xfrm>
        </p:spPr>
      </p:pic>
      <p:pic>
        <p:nvPicPr>
          <p:cNvPr id="11" name="Объект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197" y="2559534"/>
            <a:ext cx="6770291" cy="1392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Объект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197" y="3952410"/>
            <a:ext cx="6770291" cy="1392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7" y="5345286"/>
            <a:ext cx="1345845" cy="134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799135" y="1948606"/>
            <a:ext cx="7772400" cy="1470025"/>
          </a:xfrm>
        </p:spPr>
        <p:txBody>
          <a:bodyPr/>
          <a:lstStyle/>
          <a:p>
            <a:endParaRPr lang="ru-RU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-8933"/>
            <a:ext cx="7772400" cy="64489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9880" y="6264057"/>
            <a:ext cx="2073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Rows</a:t>
            </a:r>
            <a:endParaRPr lang="ru-RU" sz="24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470478" y="2555460"/>
            <a:ext cx="1550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Time (</a:t>
            </a:r>
            <a:r>
              <a:rPr lang="en-US" sz="2400" dirty="0" err="1" smtClean="0"/>
              <a:t>ms</a:t>
            </a:r>
            <a:r>
              <a:rPr lang="en-US" sz="2400" dirty="0" smtClean="0"/>
              <a:t>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47661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Содержание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25236" y="1183656"/>
            <a:ext cx="7661564" cy="5178037"/>
          </a:xfrm>
        </p:spPr>
        <p:txBody>
          <a:bodyPr/>
          <a:lstStyle/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 smtClean="0"/>
              <a:t>Чем нас не устроил </a:t>
            </a:r>
            <a:r>
              <a:rPr lang="en-US" sz="2400" dirty="0" smtClean="0"/>
              <a:t>Entity Framework</a:t>
            </a:r>
            <a:r>
              <a:rPr lang="ru-RU" sz="2400" dirty="0" smtClean="0"/>
              <a:t>?</a:t>
            </a:r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Вставка через хранимые процедуры</a:t>
            </a:r>
            <a:r>
              <a:rPr lang="en-US" sz="2400" dirty="0" smtClean="0"/>
              <a:t> (</a:t>
            </a:r>
            <a:r>
              <a:rPr lang="ru-RU" sz="2400" dirty="0" smtClean="0"/>
              <a:t>функции</a:t>
            </a:r>
            <a:r>
              <a:rPr lang="en-US" sz="2400" dirty="0" smtClean="0"/>
              <a:t>)</a:t>
            </a:r>
            <a:endParaRPr lang="ru-RU" sz="2400" dirty="0" smtClean="0"/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Лучший вариант импорта</a:t>
            </a:r>
          </a:p>
        </p:txBody>
      </p:sp>
      <p:pic>
        <p:nvPicPr>
          <p:cNvPr id="7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64170"/>
            <a:ext cx="431800" cy="431800"/>
          </a:xfrm>
          <a:prstGeom prst="rect">
            <a:avLst/>
          </a:prstGeom>
        </p:spPr>
      </p:pic>
      <p:pic>
        <p:nvPicPr>
          <p:cNvPr id="8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63831"/>
            <a:ext cx="431800" cy="431800"/>
          </a:xfrm>
          <a:prstGeom prst="rect">
            <a:avLst/>
          </a:prstGeom>
        </p:spPr>
      </p:pic>
      <p:pic>
        <p:nvPicPr>
          <p:cNvPr id="9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34726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8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10" y="274638"/>
            <a:ext cx="7301583" cy="5966712"/>
          </a:xfrm>
        </p:spPr>
      </p:pic>
    </p:spTree>
    <p:extLst>
      <p:ext uri="{BB962C8B-B14F-4D97-AF65-F5344CB8AC3E}">
        <p14:creationId xmlns:p14="http://schemas.microsoft.com/office/powerpoint/2010/main" val="322645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Тем временем на куче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6622957"/>
              </p:ext>
            </p:extLst>
          </p:nvPr>
        </p:nvGraphicFramePr>
        <p:xfrm>
          <a:off x="628650" y="2327561"/>
          <a:ext cx="7886700" cy="2549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25941941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147536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18490247"/>
                    </a:ext>
                  </a:extLst>
                </a:gridCol>
              </a:tblGrid>
              <a:tr h="1274619"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Entity Framework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Composite types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Binary import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02412399"/>
                  </a:ext>
                </a:extLst>
              </a:tr>
              <a:tr h="1274619">
                <a:tc>
                  <a:txBody>
                    <a:bodyPr/>
                    <a:lstStyle/>
                    <a:p>
                      <a:pPr algn="ctr"/>
                      <a:endParaRPr lang="ru-RU" sz="5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20 Mb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21 Mb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53079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636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Тем временем на куче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0400041"/>
              </p:ext>
            </p:extLst>
          </p:nvPr>
        </p:nvGraphicFramePr>
        <p:xfrm>
          <a:off x="628650" y="2327561"/>
          <a:ext cx="7886700" cy="2549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25941941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147536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18490247"/>
                    </a:ext>
                  </a:extLst>
                </a:gridCol>
              </a:tblGrid>
              <a:tr h="1274619"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Entity Framework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Composite types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Binary import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02412399"/>
                  </a:ext>
                </a:extLst>
              </a:tr>
              <a:tr h="1274619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 smtClean="0"/>
                        <a:t>130 Mb</a:t>
                      </a:r>
                      <a:endParaRPr lang="ru-RU" sz="5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20 Mb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21 Mb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53079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140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Подзаголовок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00" y="1"/>
            <a:ext cx="5140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Всё – ради генерации </a:t>
            </a:r>
            <a:r>
              <a:rPr lang="en-US" dirty="0" smtClean="0"/>
              <a:t>SQL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773" y="1307305"/>
            <a:ext cx="8977227" cy="524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7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Lagre</a:t>
            </a:r>
            <a:r>
              <a:rPr lang="en-US" dirty="0" smtClean="0"/>
              <a:t> objects heap (!)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872" y="1593273"/>
            <a:ext cx="8964255" cy="277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01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Сравнение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5758982"/>
              </p:ext>
            </p:extLst>
          </p:nvPr>
        </p:nvGraphicFramePr>
        <p:xfrm>
          <a:off x="457200" y="1600200"/>
          <a:ext cx="8229600" cy="31392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99324025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64976683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603429519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811781141"/>
                    </a:ext>
                  </a:extLst>
                </a:gridCol>
              </a:tblGrid>
              <a:tr h="879134"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Entity Framework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Composite types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Binary</a:t>
                      </a:r>
                      <a:r>
                        <a:rPr lang="en-US" sz="2400" baseline="0" dirty="0" smtClean="0"/>
                        <a:t> import</a:t>
                      </a:r>
                      <a:endParaRPr lang="ru-RU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2152632"/>
                  </a:ext>
                </a:extLst>
              </a:tr>
              <a:tr h="690478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Скорость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046511"/>
                  </a:ext>
                </a:extLst>
              </a:tr>
              <a:tr h="690478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Память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669439"/>
                  </a:ext>
                </a:extLst>
              </a:tr>
              <a:tr h="879134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Сложность</a:t>
                      </a:r>
                      <a:r>
                        <a:rPr lang="ru-RU" sz="2400" baseline="0" dirty="0" smtClean="0"/>
                        <a:t> кода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0365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353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Сравнение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620553"/>
              </p:ext>
            </p:extLst>
          </p:nvPr>
        </p:nvGraphicFramePr>
        <p:xfrm>
          <a:off x="457200" y="1600200"/>
          <a:ext cx="8229600" cy="31392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99324025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64976683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603429519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811781141"/>
                    </a:ext>
                  </a:extLst>
                </a:gridCol>
              </a:tblGrid>
              <a:tr h="879134"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Entity Framework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Composite types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Binary</a:t>
                      </a:r>
                      <a:r>
                        <a:rPr lang="en-US" sz="2400" baseline="0" dirty="0" smtClean="0"/>
                        <a:t> import</a:t>
                      </a:r>
                      <a:endParaRPr lang="ru-RU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2152632"/>
                  </a:ext>
                </a:extLst>
              </a:tr>
              <a:tr h="690478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Скорость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046511"/>
                  </a:ext>
                </a:extLst>
              </a:tr>
              <a:tr h="690478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Память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669439"/>
                  </a:ext>
                </a:extLst>
              </a:tr>
              <a:tr h="879134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Сложность</a:t>
                      </a:r>
                      <a:r>
                        <a:rPr lang="ru-RU" sz="2400" baseline="0" dirty="0" smtClean="0"/>
                        <a:t> кода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0365304"/>
                  </a:ext>
                </a:extLst>
              </a:tr>
            </a:tbl>
          </a:graphicData>
        </a:graphic>
      </p:graphicFrame>
      <p:pic>
        <p:nvPicPr>
          <p:cNvPr id="1026" name="Picture 2" descr="https://i.pinimg.com/originals/c3/ad/43/c3ad4357118f5affa2ebc9c0f075308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986" y="4842477"/>
            <a:ext cx="1551904" cy="141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03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567041"/>
          </a:xfrm>
        </p:spPr>
        <p:txBody>
          <a:bodyPr/>
          <a:lstStyle/>
          <a:p>
            <a:r>
              <a:rPr lang="ru-RU" dirty="0" smtClean="0"/>
              <a:t>Почему вставка в большие таблицы – медленная?</a:t>
            </a:r>
            <a:endParaRPr lang="ru-RU" dirty="0"/>
          </a:p>
        </p:txBody>
      </p:sp>
      <p:sp>
        <p:nvSpPr>
          <p:cNvPr id="9" name="Объект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" name="Picture 2" descr="https://static.tildacdn.com/tild3433-3838-4733-a161-383837326461/question-mark-trans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428" y="2287611"/>
            <a:ext cx="3151143" cy="315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50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SWAP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503220"/>
            <a:ext cx="8437418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   CPU</a:t>
            </a:r>
            <a:r>
              <a:rPr lang="ru-RU" dirty="0" smtClean="0"/>
              <a:t> </a:t>
            </a:r>
            <a:r>
              <a:rPr lang="en-US" dirty="0" smtClean="0"/>
              <a:t>full-time </a:t>
            </a:r>
            <a:r>
              <a:rPr lang="ru-RU" dirty="0" smtClean="0"/>
              <a:t>выполняет задачи высокого</a:t>
            </a:r>
            <a:r>
              <a:rPr lang="en-US" dirty="0"/>
              <a:t> </a:t>
            </a:r>
            <a:r>
              <a:rPr lang="ru-RU" dirty="0" smtClean="0"/>
              <a:t>приоритета</a:t>
            </a:r>
          </a:p>
          <a:p>
            <a:pPr marL="0" indent="0">
              <a:buNone/>
            </a:pPr>
            <a:r>
              <a:rPr lang="en-US" dirty="0" smtClean="0"/>
              <a:t>     CPU </a:t>
            </a:r>
            <a:r>
              <a:rPr lang="ru-RU" dirty="0" smtClean="0"/>
              <a:t>активен 90-100% времени </a:t>
            </a:r>
          </a:p>
          <a:p>
            <a:pPr marL="0" indent="0">
              <a:buNone/>
            </a:pPr>
            <a:r>
              <a:rPr lang="en-US" dirty="0" smtClean="0"/>
              <a:t>     </a:t>
            </a:r>
            <a:r>
              <a:rPr lang="ru-RU" dirty="0" smtClean="0"/>
              <a:t>Износ систем охлаждения</a:t>
            </a:r>
            <a:endParaRPr lang="ru-RU" dirty="0"/>
          </a:p>
        </p:txBody>
      </p:sp>
      <p:pic>
        <p:nvPicPr>
          <p:cNvPr id="4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2"/>
            <a:ext cx="431800" cy="431800"/>
          </a:xfrm>
          <a:prstGeom prst="rect">
            <a:avLst/>
          </a:prstGeom>
        </p:spPr>
      </p:pic>
      <p:pic>
        <p:nvPicPr>
          <p:cNvPr id="5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92158"/>
            <a:ext cx="431800" cy="431800"/>
          </a:xfrm>
          <a:prstGeom prst="rect">
            <a:avLst/>
          </a:prstGeom>
        </p:spPr>
      </p:pic>
      <p:pic>
        <p:nvPicPr>
          <p:cNvPr id="6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68714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9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Модель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2"/>
            <a:ext cx="6960364" cy="424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8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Партиционирование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52" y="1828800"/>
            <a:ext cx="8510648" cy="3772496"/>
          </a:xfrm>
        </p:spPr>
      </p:pic>
    </p:spTree>
    <p:extLst>
      <p:ext uri="{BB962C8B-B14F-4D97-AF65-F5344CB8AC3E}">
        <p14:creationId xmlns:p14="http://schemas.microsoft.com/office/powerpoint/2010/main" val="110877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Postgres</a:t>
            </a:r>
            <a:r>
              <a:rPr lang="en-US" dirty="0" smtClean="0"/>
              <a:t> 12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510146"/>
            <a:ext cx="8229600" cy="4616020"/>
          </a:xfrm>
        </p:spPr>
        <p:txBody>
          <a:bodyPr/>
          <a:lstStyle/>
          <a:p>
            <a:pPr marL="0" indent="0">
              <a:buNone/>
            </a:pPr>
            <a:r>
              <a:rPr lang="ru-RU" sz="2800" dirty="0" smtClean="0"/>
              <a:t>     </a:t>
            </a:r>
            <a:r>
              <a:rPr lang="en-US" sz="2400" dirty="0" smtClean="0"/>
              <a:t>B-Tree </a:t>
            </a:r>
            <a:r>
              <a:rPr lang="ru-RU" sz="2400" dirty="0" smtClean="0"/>
              <a:t>занимает меньше памяти (</a:t>
            </a:r>
            <a:r>
              <a:rPr lang="en-US" sz="2400" dirty="0" smtClean="0"/>
              <a:t>&lt;40%</a:t>
            </a:r>
            <a:r>
              <a:rPr lang="ru-RU" sz="2400" dirty="0" smtClean="0"/>
              <a:t>)</a:t>
            </a:r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      Таблицы с тысячами </a:t>
            </a:r>
            <a:r>
              <a:rPr lang="ru-RU" sz="2400" dirty="0" err="1" smtClean="0"/>
              <a:t>партиций</a:t>
            </a:r>
            <a:r>
              <a:rPr lang="ru-RU" sz="2400" dirty="0" smtClean="0"/>
              <a:t> работают быстрее</a:t>
            </a:r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      </a:t>
            </a:r>
            <a:r>
              <a:rPr lang="en-US" sz="2400" dirty="0" smtClean="0"/>
              <a:t>COPY </a:t>
            </a:r>
            <a:r>
              <a:rPr lang="ru-RU" sz="2400" dirty="0" smtClean="0"/>
              <a:t>можно нацелить в основную таблицу:</a:t>
            </a:r>
            <a:endParaRPr lang="en-US" sz="2400" dirty="0" smtClean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471" y="3761930"/>
            <a:ext cx="7097058" cy="2114304"/>
          </a:xfrm>
          <a:prstGeom prst="rect">
            <a:avLst/>
          </a:prstGeom>
        </p:spPr>
      </p:pic>
      <p:pic>
        <p:nvPicPr>
          <p:cNvPr id="5" name="Picture 101" descr="иконки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89042"/>
            <a:ext cx="431800" cy="431800"/>
          </a:xfrm>
          <a:prstGeom prst="rect">
            <a:avLst/>
          </a:prstGeom>
        </p:spPr>
      </p:pic>
      <p:pic>
        <p:nvPicPr>
          <p:cNvPr id="6" name="Picture 101" descr="иконки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30130"/>
            <a:ext cx="431800" cy="431800"/>
          </a:xfrm>
          <a:prstGeom prst="rect">
            <a:avLst/>
          </a:prstGeom>
        </p:spPr>
      </p:pic>
      <p:pic>
        <p:nvPicPr>
          <p:cNvPr id="7" name="Picture 101" descr="иконки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59586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2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3493"/>
            <a:ext cx="8932116" cy="441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7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0" y="3933056"/>
            <a:ext cx="9144000" cy="1690688"/>
          </a:xfrm>
          <a:prstGeom prst="rect">
            <a:avLst/>
          </a:prstGeom>
          <a:solidFill>
            <a:srgbClr val="FFDD2E"/>
          </a:solidFill>
          <a:ln>
            <a:noFill/>
          </a:ln>
          <a:effectLst/>
        </p:spPr>
        <p:txBody>
          <a:bodyPr anchor="ctr"/>
          <a:lstStyle/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 bwMode="auto">
          <a:xfrm>
            <a:off x="1692275" y="4490182"/>
            <a:ext cx="5759450" cy="57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MS PGothic" charset="0"/>
              </a:rPr>
              <a:t>Дальше действовать будем мы!</a:t>
            </a:r>
          </a:p>
        </p:txBody>
      </p:sp>
      <p:pic>
        <p:nvPicPr>
          <p:cNvPr id="7" name="Picture 6" descr="all-logos-tinkoff_150113_RG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796" y="1360344"/>
            <a:ext cx="4826476" cy="1276568"/>
          </a:xfrm>
          <a:prstGeom prst="rect">
            <a:avLst/>
          </a:prstGeom>
        </p:spPr>
      </p:pic>
      <p:pic>
        <p:nvPicPr>
          <p:cNvPr id="9" name="Picture 8" descr="Tinkoff-RU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767" y="6093296"/>
            <a:ext cx="1540466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2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372" y="-58023"/>
            <a:ext cx="9237372" cy="6916023"/>
          </a:xfrm>
        </p:spPr>
      </p:pic>
    </p:spTree>
    <p:extLst>
      <p:ext uri="{BB962C8B-B14F-4D97-AF65-F5344CB8AC3E}">
        <p14:creationId xmlns:p14="http://schemas.microsoft.com/office/powerpoint/2010/main" val="215890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Таблица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2"/>
            <a:ext cx="6799473" cy="449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9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Вставка через </a:t>
            </a:r>
            <a:r>
              <a:rPr lang="en-US" dirty="0" smtClean="0"/>
              <a:t>Entity Framework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6" y="2176529"/>
            <a:ext cx="9091484" cy="295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8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736" y="0"/>
            <a:ext cx="7548264" cy="65111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19352" y="6294001"/>
            <a:ext cx="2073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Rows</a:t>
            </a:r>
            <a:endParaRPr lang="ru-RU" sz="24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708457" y="2594407"/>
            <a:ext cx="1550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Time (</a:t>
            </a:r>
            <a:r>
              <a:rPr lang="en-US" sz="2400" dirty="0" err="1" smtClean="0"/>
              <a:t>ms</a:t>
            </a:r>
            <a:r>
              <a:rPr lang="en-US" sz="2400" dirty="0" smtClean="0"/>
              <a:t>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87304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171" y="43161"/>
            <a:ext cx="7428219" cy="6434911"/>
          </a:xfrm>
        </p:spPr>
      </p:pic>
      <p:sp>
        <p:nvSpPr>
          <p:cNvPr id="5" name="TextBox 4"/>
          <p:cNvSpPr txBox="1"/>
          <p:nvPr/>
        </p:nvSpPr>
        <p:spPr>
          <a:xfrm>
            <a:off x="5158860" y="6259812"/>
            <a:ext cx="2073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Rows</a:t>
            </a:r>
            <a:endParaRPr lang="ru-RU" sz="24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737929" y="2590278"/>
            <a:ext cx="1550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Time (</a:t>
            </a:r>
            <a:r>
              <a:rPr lang="en-US" sz="2400" dirty="0" err="1" smtClean="0"/>
              <a:t>ms</a:t>
            </a:r>
            <a:r>
              <a:rPr lang="en-US" sz="2400" dirty="0" smtClean="0"/>
              <a:t>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2279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682951"/>
          </a:xfrm>
        </p:spPr>
        <p:txBody>
          <a:bodyPr/>
          <a:lstStyle/>
          <a:p>
            <a:r>
              <a:rPr lang="ru-RU" dirty="0" smtClean="0"/>
              <a:t>Какое самое очевидное решение?</a:t>
            </a:r>
            <a:endParaRPr lang="ru-RU" dirty="0"/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050" name="Picture 2" descr="https://static.tildacdn.com/tild3433-3838-4733-a161-383837326461/question-mark-trans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428" y="2287611"/>
            <a:ext cx="3151143" cy="315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78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3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1684</TotalTime>
  <Words>276</Words>
  <Application>Microsoft Office PowerPoint</Application>
  <PresentationFormat>Экран (4:3)</PresentationFormat>
  <Paragraphs>107</Paragraphs>
  <Slides>44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44</vt:i4>
      </vt:variant>
    </vt:vector>
  </HeadingPairs>
  <TitlesOfParts>
    <vt:vector size="51" baseType="lpstr">
      <vt:lpstr>MS PGothic</vt:lpstr>
      <vt:lpstr>MS PGothic</vt:lpstr>
      <vt:lpstr>Arial</vt:lpstr>
      <vt:lpstr>Calibri</vt:lpstr>
      <vt:lpstr>Cambria</vt:lpstr>
      <vt:lpstr>Office Theme</vt:lpstr>
      <vt:lpstr>1_Office Theme</vt:lpstr>
      <vt:lpstr>PostgreSQL  Under Pressure</vt:lpstr>
      <vt:lpstr>Приложение: биллинг для звонков колл-центра</vt:lpstr>
      <vt:lpstr>Содержание</vt:lpstr>
      <vt:lpstr>Модель</vt:lpstr>
      <vt:lpstr>Таблица</vt:lpstr>
      <vt:lpstr>Вставка через Entity Framework</vt:lpstr>
      <vt:lpstr>Презентация PowerPoint</vt:lpstr>
      <vt:lpstr>Презентация PowerPoint</vt:lpstr>
      <vt:lpstr>Какое самое очевидное решение?</vt:lpstr>
      <vt:lpstr>Не изобретать велосипед</vt:lpstr>
      <vt:lpstr>Неоптимальный SQL</vt:lpstr>
      <vt:lpstr>Разбор каждого INSERT`а</vt:lpstr>
      <vt:lpstr>Разбор каждого INSERT`а</vt:lpstr>
      <vt:lpstr>Разбор каждого INSERT`а</vt:lpstr>
      <vt:lpstr>Разбор каждого INSERT`а</vt:lpstr>
      <vt:lpstr>Разбор каждого INSERT`а</vt:lpstr>
      <vt:lpstr>Презентация PowerPoint</vt:lpstr>
      <vt:lpstr>Презентация PowerPoint</vt:lpstr>
      <vt:lpstr>Процедура (функция) в PostgreSQL</vt:lpstr>
      <vt:lpstr>Композитный тип</vt:lpstr>
      <vt:lpstr>Презентация PowerPoint</vt:lpstr>
      <vt:lpstr>Обсуждение</vt:lpstr>
      <vt:lpstr>Презентация PowerPoint</vt:lpstr>
      <vt:lpstr>Бинарный импорт</vt:lpstr>
      <vt:lpstr>В коде с использованием Npgsql</vt:lpstr>
      <vt:lpstr>В коде с использованием Npgsql</vt:lpstr>
      <vt:lpstr>Заголовок</vt:lpstr>
      <vt:lpstr>Данные</vt:lpstr>
      <vt:lpstr>Презентация PowerPoint</vt:lpstr>
      <vt:lpstr>Презентация PowerPoint</vt:lpstr>
      <vt:lpstr>Тем временем на куче</vt:lpstr>
      <vt:lpstr>Тем временем на куче</vt:lpstr>
      <vt:lpstr>Презентация PowerPoint</vt:lpstr>
      <vt:lpstr>Всё – ради генерации SQL</vt:lpstr>
      <vt:lpstr>Lagre objects heap (!)</vt:lpstr>
      <vt:lpstr>Сравнение</vt:lpstr>
      <vt:lpstr>Сравнение</vt:lpstr>
      <vt:lpstr>Почему вставка в большие таблицы – медленная?</vt:lpstr>
      <vt:lpstr>SWAP</vt:lpstr>
      <vt:lpstr>Партиционирование</vt:lpstr>
      <vt:lpstr>Postgres 12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Джон Смит</dc:creator>
  <cp:lastModifiedBy>Джон Смит</cp:lastModifiedBy>
  <cp:revision>76</cp:revision>
  <dcterms:created xsi:type="dcterms:W3CDTF">2019-10-20T03:10:23Z</dcterms:created>
  <dcterms:modified xsi:type="dcterms:W3CDTF">2019-11-25T04:18:00Z</dcterms:modified>
</cp:coreProperties>
</file>